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seoModerno Medium" panose="020B0604020202020204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Майбутнє ШІ у 2026: що чекає на нас після проривів 2025 року?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502"/>
            <a:ext cx="111946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Висновки та прогнози: Готуємося до епохи </a:t>
            </a:r>
            <a:r>
              <a:rPr lang="en-US" sz="3550" dirty="0">
                <a:solidFill>
                  <a:srgbClr val="325F7B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AI-first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95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2026 рік стане роком остаточного утвердження епохи "AI-first", де штучний інтелект буде невід'ємною частиною всіх аспектів нашого життя. Це вимагає від нас готовності до постійних змін та відповідального підходу до технологій.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02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Ключові прогнози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840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Зростання глобальних інвестицій у ШІ.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262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Подальша інтеграція ШІ у повсякденні пристрої.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684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Розвиток гібридних професій, що поєднують людські та ШІ-навички.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735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Посилення дискусій щодо етики та регулювання ШІ.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31212"/>
            <a:ext cx="6244709" cy="41686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0399" y="1283851"/>
            <a:ext cx="6588443" cy="402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Звіт за 2025: Ключові прориви та їх вплив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050399" y="1928336"/>
            <a:ext cx="8016002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2025 рік ознаменувався безпрецедентними досягненнями у сфері штучного інтелекту, що кардинально змінили наше розуміння можливостей технологій. Ці прориви торкнулися як алгоритмів глибокого навчання, так і апаратного забезпечення, відкривши нові горизонти для застосування ШІ.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50399" y="3124914"/>
            <a:ext cx="3927396" cy="1966913"/>
          </a:xfrm>
          <a:prstGeom prst="roundRect">
            <a:avLst>
              <a:gd name="adj" fmla="val 5579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6" name="Shape 3"/>
          <p:cNvSpPr/>
          <p:nvPr/>
        </p:nvSpPr>
        <p:spPr>
          <a:xfrm>
            <a:off x="6050399" y="3102054"/>
            <a:ext cx="3927396" cy="91440"/>
          </a:xfrm>
          <a:prstGeom prst="roundRect">
            <a:avLst>
              <a:gd name="adj" fmla="val 264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7" name="Shape 4"/>
          <p:cNvSpPr/>
          <p:nvPr/>
        </p:nvSpPr>
        <p:spPr>
          <a:xfrm>
            <a:off x="7772400" y="2883218"/>
            <a:ext cx="483394" cy="483394"/>
          </a:xfrm>
          <a:prstGeom prst="roundRect">
            <a:avLst>
              <a:gd name="adj" fmla="val 189162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8" name="Text 5"/>
          <p:cNvSpPr/>
          <p:nvPr/>
        </p:nvSpPr>
        <p:spPr>
          <a:xfrm>
            <a:off x="7917418" y="3004066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34351" y="3527822"/>
            <a:ext cx="262282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Надвисока продуктивність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34351" y="3876318"/>
            <a:ext cx="3559493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Нові моделі ШІ продемонстрували здатність до обробки даних та виконання завдань зі швидкістю, що перевершує людські можливості в рази.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138886" y="3124914"/>
            <a:ext cx="3927515" cy="1966913"/>
          </a:xfrm>
          <a:prstGeom prst="roundRect">
            <a:avLst>
              <a:gd name="adj" fmla="val 5579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2" name="Shape 9"/>
          <p:cNvSpPr/>
          <p:nvPr/>
        </p:nvSpPr>
        <p:spPr>
          <a:xfrm>
            <a:off x="10138886" y="3102054"/>
            <a:ext cx="3927515" cy="91440"/>
          </a:xfrm>
          <a:prstGeom prst="roundRect">
            <a:avLst>
              <a:gd name="adj" fmla="val 264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3" name="Shape 10"/>
          <p:cNvSpPr/>
          <p:nvPr/>
        </p:nvSpPr>
        <p:spPr>
          <a:xfrm>
            <a:off x="11860887" y="2883218"/>
            <a:ext cx="483394" cy="483394"/>
          </a:xfrm>
          <a:prstGeom prst="roundRect">
            <a:avLst>
              <a:gd name="adj" fmla="val 189162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4" name="Text 11"/>
          <p:cNvSpPr/>
          <p:nvPr/>
        </p:nvSpPr>
        <p:spPr>
          <a:xfrm>
            <a:off x="12005905" y="3004066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0322838" y="3527822"/>
            <a:ext cx="201453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Автономні системи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22838" y="3876318"/>
            <a:ext cx="3559612" cy="773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Значний прогрес у розробці повністю автономних систем, здатних до самостійного прийняття рішень у складних середовищах.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50399" y="5494615"/>
            <a:ext cx="8016002" cy="1451134"/>
          </a:xfrm>
          <a:prstGeom prst="roundRect">
            <a:avLst>
              <a:gd name="adj" fmla="val 7562"/>
            </a:avLst>
          </a:prstGeom>
          <a:solidFill>
            <a:srgbClr val="FFFCF5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8" name="Shape 15"/>
          <p:cNvSpPr/>
          <p:nvPr/>
        </p:nvSpPr>
        <p:spPr>
          <a:xfrm>
            <a:off x="6050399" y="5471755"/>
            <a:ext cx="8016002" cy="91440"/>
          </a:xfrm>
          <a:prstGeom prst="roundRect">
            <a:avLst>
              <a:gd name="adj" fmla="val 26438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9" name="Shape 16"/>
          <p:cNvSpPr/>
          <p:nvPr/>
        </p:nvSpPr>
        <p:spPr>
          <a:xfrm>
            <a:off x="9816703" y="5252918"/>
            <a:ext cx="483394" cy="483394"/>
          </a:xfrm>
          <a:prstGeom prst="roundRect">
            <a:avLst>
              <a:gd name="adj" fmla="val 189162"/>
            </a:avLst>
          </a:prstGeom>
          <a:solidFill>
            <a:srgbClr val="325F7B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20" name="Text 17"/>
          <p:cNvSpPr/>
          <p:nvPr/>
        </p:nvSpPr>
        <p:spPr>
          <a:xfrm>
            <a:off x="9961721" y="5373767"/>
            <a:ext cx="19335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34351" y="5897523"/>
            <a:ext cx="2169795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Мультимодальний ШІ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34351" y="6246019"/>
            <a:ext cx="7648099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Поява ШІ, що здатний одночасно обробляти та інтегрувати інформацію з різних джерел: текст, зображення, звук та відео.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050" y="1265039"/>
            <a:ext cx="7535704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Наслідки для ринків: Трансформація індустрій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88050" y="1936909"/>
            <a:ext cx="7967901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Прориви 2025 року спричинили сейсмічні зміни на світових ринках, трансформуючи цілі індустрії та створюючи нові економічні можливості. Від фінансів до охорони здоров'я – жодна сфера не залишилася недоторканою.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50" y="2932033"/>
            <a:ext cx="839986" cy="1008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033" y="3100030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Фінанси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596033" y="3463290"/>
            <a:ext cx="695991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Автоматизація торгівлі, прогнозування ризиків та персоналізовані фінансові послуги.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50" y="3940135"/>
            <a:ext cx="839986" cy="10081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6033" y="4108133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Охорона здоров'я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596033" y="4471392"/>
            <a:ext cx="695991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Прискорена діагностика, розробка ліків та індивідуалізовані плани лікування.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50" y="4948238"/>
            <a:ext cx="839986" cy="100810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6033" y="5116235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Виробництво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596033" y="5479494"/>
            <a:ext cx="695991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Розумні заводи, оптимізація ланцюгів постачання та роботизовані виробничі процеси.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050" y="5956340"/>
            <a:ext cx="839986" cy="100810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96033" y="6124337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Освіта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596033" y="6487597"/>
            <a:ext cx="695991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Адаптивні навчальні програми та персоналізовані методики викладання.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9505" y="317778"/>
            <a:ext cx="564261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ШІ та людина: Нові форми співпраці та конфліктів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3659505" y="837843"/>
            <a:ext cx="7311271" cy="369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Зростаюча інтеграція ШІ в наше повсякденне життя призводить до переосмислення взаємодії між людиною та машиною. Виникають нові моделі співпраці, але й з'являються потенційні конфлікти.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3659505" y="1453158"/>
            <a:ext cx="1887736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Розширення можливостей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659505" y="1749266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як помічник у рутинних завданнях.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3659505" y="1974533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Підвищення креативності та інновацій.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659505" y="2199799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Збільшення ефективності праці.</a:t>
            </a:r>
            <a:endParaRPr lang="en-US" sz="9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05" y="2514719"/>
            <a:ext cx="3514606" cy="526982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3671" y="1453158"/>
            <a:ext cx="1527096" cy="180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Потенційні конфлікти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63671" y="1749266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Втрата робочих місць через автоматизацію.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3671" y="1974533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Проблеми адаптації до нових технологій.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3671" y="2199799"/>
            <a:ext cx="3514606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Залежність від систем ШІ.</a:t>
            </a:r>
            <a:endParaRPr lang="en-US" sz="9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71" y="2514719"/>
            <a:ext cx="3514606" cy="2344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3482816"/>
            <a:ext cx="12701707" cy="52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Етичні дилеми 2026: Проблеми відповідальності та контролю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7235" y="4325183"/>
            <a:ext cx="131559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 2026 році ШІ стає настільки досконалим, що виникають серйозні етичні питання щодо відповідальності за його дії та можливості контролю з боку людини. Ці дилеми вимагають глибоких філософських та правових роздумів.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7235" y="5236012"/>
            <a:ext cx="6472595" cy="2143601"/>
          </a:xfrm>
          <a:prstGeom prst="roundRect">
            <a:avLst>
              <a:gd name="adj" fmla="val 147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70" y="5132546"/>
            <a:ext cx="252651" cy="25265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644" y="7230428"/>
            <a:ext cx="252651" cy="252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5968" y="5574744"/>
            <a:ext cx="341876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Хто несе відповідальність?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75968" y="6030039"/>
            <a:ext cx="579512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 випадку помилок або шкоди, завданої автономними системами ШІ, хто повинен нести юридичну та моральну відповідальність: розробник, користувач чи сам ШІ?</a:t>
            </a:r>
            <a:endParaRPr lang="en-US" sz="1650" dirty="0"/>
          </a:p>
        </p:txBody>
      </p:sp>
      <p:sp>
        <p:nvSpPr>
          <p:cNvPr id="10" name="Shape 5"/>
          <p:cNvSpPr/>
          <p:nvPr/>
        </p:nvSpPr>
        <p:spPr>
          <a:xfrm>
            <a:off x="7420451" y="5236012"/>
            <a:ext cx="6472714" cy="2143601"/>
          </a:xfrm>
          <a:prstGeom prst="roundRect">
            <a:avLst>
              <a:gd name="adj" fmla="val 1474"/>
            </a:avLst>
          </a:prstGeom>
          <a:solidFill>
            <a:srgbClr val="FFFCF5"/>
          </a:solidFill>
          <a:ln w="22860">
            <a:solidFill>
              <a:srgbClr val="D9D4C9"/>
            </a:solidFill>
            <a:prstDash val="solid"/>
          </a:ln>
        </p:spPr>
        <p:txBody>
          <a:bodyPr/>
          <a:lstStyle/>
          <a:p>
            <a:endParaRPr lang="ru-UA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86" y="5132546"/>
            <a:ext cx="252651" cy="25265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3980" y="7230428"/>
            <a:ext cx="252651" cy="2526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59184" y="5574744"/>
            <a:ext cx="296906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Як зберігати контроль?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7759184" y="6030039"/>
            <a:ext cx="579524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 розвитком самонавчальних систем, чи зможе людина зберігати повний контроль над ШІ, чи він розвиватиметься незалежно від наших намірів?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798"/>
            <a:ext cx="120544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Регуляторні виклики: Як держави адаптуються до змін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794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Темпи розвитку ШІ значно випереджають здатність законодавців реагувати на нові виклики. Уряди по всьому світу стикаються з нагальною потребою розробки ефективних регуляторних рамок.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0358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167" y="3354229"/>
            <a:ext cx="318968" cy="318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94328" y="3087172"/>
            <a:ext cx="3176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Міжнародна співпраця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194328" y="3577590"/>
            <a:ext cx="6243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Потреба у глобальних стандартах та угодах для управління ШІ.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080861" y="4152067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9" name="Shape 6"/>
          <p:cNvSpPr/>
          <p:nvPr/>
        </p:nvSpPr>
        <p:spPr>
          <a:xfrm>
            <a:off x="793790" y="4280654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8089" y="4774525"/>
            <a:ext cx="318968" cy="318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68171" y="4507468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Національні стратегії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68171" y="4997887"/>
            <a:ext cx="81257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Розробка національних законів, що регулюють використання ШІ в різних сферах.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254704" y="557236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4" name="Shape 10"/>
          <p:cNvSpPr/>
          <p:nvPr/>
        </p:nvSpPr>
        <p:spPr>
          <a:xfrm>
            <a:off x="793790" y="5700951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5011" y="6376273"/>
            <a:ext cx="318968" cy="3189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2014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Етичні кодекси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2014" y="641818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Створення галузевих та професійних етичних кодексів для розробників ШІ.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985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Deepfake та інформаційна гігієна: Боротьба з дезінформацією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2956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Технології Deepfake досягли такого рівня реалізму, що їх стає майже неможливо відрізнити від справжніх зображень та відео. Це створює серйозні загрози для інформаційної гігієни та демократичних процесів.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1459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Фейкові новини: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ШІ використовується для створення надзвичайно переконливого контенту, що поширює дезінформацію.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1969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Підрив довіри: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Глибокі фейки підривають довіру до медіа та державних інститутів.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247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Вибори: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Потенційне втручання у виборчі процеси через маніпуляцію громадською думкою.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6005751"/>
            <a:ext cx="7604284" cy="1326713"/>
          </a:xfrm>
          <a:prstGeom prst="roundRect">
            <a:avLst>
              <a:gd name="adj" fmla="val 2565"/>
            </a:avLst>
          </a:prstGeom>
          <a:solidFill>
            <a:srgbClr val="C9DDE9"/>
          </a:solidFill>
          <a:ln/>
        </p:spPr>
        <p:txBody>
          <a:bodyPr/>
          <a:lstStyle/>
          <a:p>
            <a:endParaRPr lang="ru-UA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334601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530906" y="6289238"/>
            <a:ext cx="6640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У 2026 році очікується посилення розробки технологій виявлення Deepfake, але боротьба буде постійною.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3465671"/>
            <a:ext cx="4885015" cy="32583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27414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Персоналізований ШІ: Від рекомендацій до співтворчості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521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переходить від простих рекомендаційних систем до складних інструментів співтворчості, що адаптуються до індивідуальних потреб та стилів кожної людини. Це відкриває нові можливості для персоналізованого досвіду.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255633" y="3099673"/>
            <a:ext cx="3436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Індивідуальні помічники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90092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ШІ, що вивчає звички та вподобання, пропонуючи максимально релевантні рішення.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638550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81124"/>
            <a:ext cx="2937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Креативна співпраця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77154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як партнер у художній, музичній та літературній творчості.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402705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52242"/>
            <a:ext cx="3533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Навчання на замовлення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4266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Адаптивні освітні платформи, що підлаштовуються під темп та стиль навчання користувача.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252924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552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Емоційний інтелект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04266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ШІ, здатний розпізнавати та реагувати на людські емоції, покращуючи взаємодію.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833092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86442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306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Загрози кібербезпеці: Нові виклики від автономних систем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1471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Розвиток автономних систем ШІ, хоча й приносить багато переваг, також створює нові та складні загрози для кібербезпеки. Зловмисники можуть використовувати ШІ для автоматизації атак та обходу захисних механізмів.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91032"/>
            <a:ext cx="7556421" cy="4065508"/>
          </a:xfrm>
          <a:prstGeom prst="roundRect">
            <a:avLst>
              <a:gd name="adj" fmla="val 83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6" name="Shape 3"/>
          <p:cNvSpPr/>
          <p:nvPr/>
        </p:nvSpPr>
        <p:spPr>
          <a:xfrm>
            <a:off x="6280190" y="3491032"/>
            <a:ext cx="3778210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7" name="Text 4"/>
          <p:cNvSpPr/>
          <p:nvPr/>
        </p:nvSpPr>
        <p:spPr>
          <a:xfrm>
            <a:off x="6507004" y="3717846"/>
            <a:ext cx="3053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Автоматизовані атаки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4208264"/>
            <a:ext cx="33245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ШІ може генерувати та виконувати кібератаки зі швидкістю, недосяжною для людини.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491032"/>
            <a:ext cx="3778210" cy="2395657"/>
          </a:xfrm>
          <a:prstGeom prst="rect">
            <a:avLst/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0" name="Shape 7"/>
          <p:cNvSpPr/>
          <p:nvPr/>
        </p:nvSpPr>
        <p:spPr>
          <a:xfrm>
            <a:off x="10058400" y="3491032"/>
            <a:ext cx="30480" cy="2395657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1" name="Text 8"/>
          <p:cNvSpPr/>
          <p:nvPr/>
        </p:nvSpPr>
        <p:spPr>
          <a:xfrm>
            <a:off x="10285214" y="3717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Витончений фішинг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5214" y="4208264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Персоналізовані та надзвичайно переконливі фішингові кампанії, створені ШІ.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86688"/>
            <a:ext cx="7556421" cy="1669852"/>
          </a:xfrm>
          <a:prstGeom prst="rect">
            <a:avLst/>
          </a:prstGeom>
          <a:solidFill>
            <a:srgbClr val="F3EEE3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4" name="Shape 11"/>
          <p:cNvSpPr/>
          <p:nvPr/>
        </p:nvSpPr>
        <p:spPr>
          <a:xfrm>
            <a:off x="6280190" y="5886688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UA"/>
          </a:p>
        </p:txBody>
      </p:sp>
      <p:sp>
        <p:nvSpPr>
          <p:cNvPr id="15" name="Text 12"/>
          <p:cNvSpPr/>
          <p:nvPr/>
        </p:nvSpPr>
        <p:spPr>
          <a:xfrm>
            <a:off x="6507004" y="6113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Вразливі місця в ШІ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07004" y="660392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Самі системи ШІ можуть стати мішенню для атак, що призведе до непередбачуваних наслідків.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813</Words>
  <Application>Microsoft Office PowerPoint</Application>
  <PresentationFormat>Произвольный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MuseoModerno Medium</vt:lpstr>
      <vt:lpstr>Source Sans 3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Паразит Паразитов</cp:lastModifiedBy>
  <cp:revision>2</cp:revision>
  <dcterms:created xsi:type="dcterms:W3CDTF">2026-01-25T10:13:50Z</dcterms:created>
  <dcterms:modified xsi:type="dcterms:W3CDTF">2026-01-25T10:20:47Z</dcterms:modified>
</cp:coreProperties>
</file>